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66"/>
  </p:normalViewPr>
  <p:slideViewPr>
    <p:cSldViewPr snapToGrid="0" snapToObjects="1">
      <p:cViewPr varScale="1">
        <p:scale>
          <a:sx n="102" d="100"/>
          <a:sy n="102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1B9E1-7D2F-0343-B5BC-B7420214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A30AC5-2440-484B-894C-A683C5640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EDD5B-3B95-5543-8BC1-F98BE0608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75813-2484-2040-9B93-CE529C4AC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B53D6-E334-6040-9549-91C3A8F2C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78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FCC2E-0BC3-814A-8DA7-BBA8BE4A5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DBDA20-3E51-B04D-A2E5-9EBE15597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1682C-00D5-C94D-8200-1FD8B48BA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E987D-978F-A34B-B5B9-C8D9ABD7E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5F7AB-4927-4848-8242-93E4D319A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37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A8CBFE-85FA-0340-972E-4D1676890F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E5D5F1-AD94-3442-88DF-305E41047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2B3F8-13AD-FB49-AF9A-D8888DC10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822C6-568E-AE49-BBBD-5CA6855B3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8D775-9856-6D46-BC4D-B7BBF26FE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583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45E40-8DB7-0D4D-AB48-854DE8B6F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76A1D-B83E-8944-AD06-7E1E6B1F2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4E0EA-1043-F34B-9B1C-333F84D89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D7029-2260-3344-ABAB-7C822BE6D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3CBC4-960E-F64F-BAD4-CD1DFA0BF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114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4E80C-139D-2945-B02D-40FBF7107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AD0F2-48F3-7343-880C-F787671E7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1F375-47F1-5143-8180-49E97670B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D222E-0F16-2442-9DCF-6987CF6F6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F96E2-BE79-4642-A5BD-DBB227AD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74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A433D-6F43-3F46-82C7-851E28654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DE294-5B73-5F4A-9303-BD6156DB25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297D27-7DE2-3447-9017-8C7E1E38F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6E9E37-DFB4-E74C-B3A7-DCC4079D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2F0FC-64E4-314A-9D5E-65E30991A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89278B-EAA5-3E40-BECD-38CF7407F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59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EC5B7-B101-BF45-BFF4-FA0520C6F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99CFC-5935-E845-9C72-8BAF6C68C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F7AB4-3FC9-9E4C-9F95-EAACCB6F9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2699D-7BD2-4C47-8BCD-AC89DD2C60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29FB90-2502-9045-8E7B-039937B102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663929-1D9D-2D40-90A4-2441FEBD5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AD6CF9-EA5C-C442-8A71-A222E8DA5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609443-22F5-F245-808F-D5AE48C36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54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D6846-6761-4146-A522-43859028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F4CC39-8196-F944-A238-BCD4FB903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4682CB-A363-AB4B-B135-563BD7E78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4CACE-8A1D-B74E-8823-0F1E4D5BC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75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AD613D-CC40-4241-8947-28F4C0247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34A8C2-DA81-BA45-A221-87CE7751F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134A1-F652-E341-814E-1AFB44B49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17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13492-8FB6-BD43-AE2A-7185E3BD9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6BD9C-C2D0-544B-A11C-1ED89C09A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C6689-69EA-0245-89FA-2611C95C7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831C6-20F6-424C-B042-38A9CBF7C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CC555-985F-8348-BD7E-792815153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37510-DC97-F245-A53C-1401B2E3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04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88014-B9D7-7F4F-9081-D12ED6608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7405C2-85B0-EB4C-8B4D-01DBBA5FB8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31B76-CB62-914B-8EEB-061E407E5D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2770C3-43D7-8346-846D-75448F498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BF90E2-CC7E-BC41-97BC-B73D02672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DE49E-C59C-4740-93C9-1EB9FB95F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255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AC3F4B-0B84-5148-90DA-E8075D927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E6D51-5CCF-1742-AE00-2DF69D40A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65874-495A-FF47-83DA-D43776FAD0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E4C89-18EC-F54A-A5E7-B158EA36CDBF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F2C14-CB3F-C04A-A4E9-3D2CAC7764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84F58-7379-B94C-A90D-1F779EE614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622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AB72B-CD30-3449-BBF3-DC471EF3CB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生物统计基础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AAF680-D950-2644-A8EE-58B8CF2767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484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ABD88-4DB8-C44A-A2D0-6492D95D9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实例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126B3-C496-1448-B680-160DEDB9C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假设乙型肝炎的发病率是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0.5%</a:t>
            </a:r>
          </a:p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现在测试试剂的</a:t>
            </a:r>
            <a:r>
              <a:rPr lang="en-US" altLang="zh-CN" sz="24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99%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真阳性率，和</a:t>
            </a:r>
            <a:r>
              <a:rPr lang="en-US" altLang="zh-CN" sz="2400" dirty="0">
                <a:solidFill>
                  <a:schemeClr val="accent5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99%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的真阴性率</a:t>
            </a:r>
            <a:endParaRPr lang="en-US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如果现在一个人，测试结果是阳性，那么其真实的乙型肝炎可能性是多少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D8AEA2-0656-0C49-9561-D7A9A68AB609}"/>
                  </a:ext>
                </a:extLst>
              </p:cNvPr>
              <p:cNvSpPr txBox="1"/>
              <p:nvPr/>
            </p:nvSpPr>
            <p:spPr>
              <a:xfrm>
                <a:off x="1142985" y="3540209"/>
                <a:ext cx="10634193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𝐷𝑖𝑠𝑒𝑎𝑠𝑒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𝐷𝑖𝑠𝑒𝑎𝑠𝑒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(+)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𝐷𝑖𝑠𝑒𝑎𝑠𝑒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𝑁𝑜</m:t>
                              </m:r>
                              <m:r>
                                <a:rPr lang="zh-CN" altLang="en-US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𝑁𝑜</m:t>
                          </m:r>
                          <m:r>
                            <a:rPr lang="zh-CN" altLang="en-US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𝑑𝑖𝑠𝑒𝑎𝑠𝑒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D8AEA2-0656-0C49-9561-D7A9A68AB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85" y="3540209"/>
                <a:ext cx="10634193" cy="586699"/>
              </a:xfrm>
              <a:prstGeom prst="rect">
                <a:avLst/>
              </a:prstGeom>
              <a:blipFill>
                <a:blip r:embed="rId2"/>
                <a:stretch>
                  <a:fillRect t="-2128" r="-239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1528E4-2343-844C-821D-F274B38D6956}"/>
                  </a:ext>
                </a:extLst>
              </p:cNvPr>
              <p:cNvSpPr txBox="1"/>
              <p:nvPr/>
            </p:nvSpPr>
            <p:spPr>
              <a:xfrm>
                <a:off x="1204768" y="4627607"/>
                <a:ext cx="3582712" cy="530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0.99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×0.005</m:t>
                          </m:r>
                        </m:num>
                        <m:den>
                          <m:r>
                            <a:rPr lang="en-US" altLang="zh-CN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0.99×0.005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+0.01×0.995</m:t>
                          </m:r>
                        </m:den>
                      </m:f>
                      <m:r>
                        <a:rPr lang="en-US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33.2%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1528E4-2343-844C-821D-F274B38D6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768" y="4627607"/>
                <a:ext cx="3582712" cy="530594"/>
              </a:xfrm>
              <a:prstGeom prst="rect">
                <a:avLst/>
              </a:prstGeom>
              <a:blipFill>
                <a:blip r:embed="rId3"/>
                <a:stretch>
                  <a:fillRect l="-707" r="-1060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09A9994-460A-3E49-9E2E-A509B07DD043}"/>
              </a:ext>
            </a:extLst>
          </p:cNvPr>
          <p:cNvSpPr txBox="1"/>
          <p:nvPr/>
        </p:nvSpPr>
        <p:spPr>
          <a:xfrm>
            <a:off x="1062681" y="5869459"/>
            <a:ext cx="6388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有</a:t>
            </a:r>
            <a:r>
              <a:rPr lang="en-US" altLang="zh-CN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67%</a:t>
            </a:r>
            <a:r>
              <a:rPr lang="zh-CN" altLang="en-US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的可能性，</a:t>
            </a:r>
            <a:r>
              <a:rPr lang="en-US" altLang="zh-CN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TA</a:t>
            </a:r>
            <a:r>
              <a:rPr lang="zh-CN" altLang="en-US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没有病！</a:t>
            </a:r>
            <a:endParaRPr lang="en-US" sz="2800" u="sng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DEFE7F-4D71-A44E-B596-47EEB109B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851" y="4455292"/>
            <a:ext cx="2248247" cy="240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49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E1930-45CC-BB43-BA2F-65B4D66C5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硬币实例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5E8C3-057B-C14F-8BF3-2E1DCA29D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95230"/>
          </a:xfrm>
        </p:spPr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有两枚硬币，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一枚</a:t>
            </a:r>
            <a:r>
              <a:rPr lang="zh-CN" altLang="en-US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正常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硬币</a:t>
            </a:r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(99%)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一枚</a:t>
            </a:r>
            <a:r>
              <a:rPr lang="zh-CN" altLang="en-US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作弊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的硬币，两面是正面 </a:t>
            </a:r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(1%)</a:t>
            </a:r>
          </a:p>
          <a:p>
            <a:r>
              <a:rPr lang="zh-CN" altLang="en-AU" dirty="0">
                <a:latin typeface="Kaiti SC" panose="02010600040101010101" pitchFamily="2" charset="-122"/>
                <a:ea typeface="Kaiti SC" panose="02010600040101010101" pitchFamily="2" charset="-122"/>
              </a:rPr>
              <a:t>假设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现在连续看到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3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次正面，那么两种硬币的概率是多少？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B72773-4A19-7949-BFFA-13A877B4015F}"/>
                  </a:ext>
                </a:extLst>
              </p:cNvPr>
              <p:cNvSpPr txBox="1"/>
              <p:nvPr/>
            </p:nvSpPr>
            <p:spPr>
              <a:xfrm>
                <a:off x="1064722" y="3951959"/>
                <a:ext cx="49305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=0.99×0.125=</m:t>
                      </m:r>
                      <m:r>
                        <a:rPr lang="en-AU" b="0" i="1" smtClean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.124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B72773-4A19-7949-BFFA-13A877B40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22" y="3951959"/>
                <a:ext cx="4930581" cy="276999"/>
              </a:xfrm>
              <a:prstGeom prst="rect">
                <a:avLst/>
              </a:prstGeom>
              <a:blipFill>
                <a:blip r:embed="rId2"/>
                <a:stretch>
                  <a:fillRect l="-773" r="-51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973229-FC8E-8E41-BEC4-C4C6E0C22D51}"/>
                  </a:ext>
                </a:extLst>
              </p:cNvPr>
              <p:cNvSpPr txBox="1"/>
              <p:nvPr/>
            </p:nvSpPr>
            <p:spPr>
              <a:xfrm>
                <a:off x="1066810" y="4267197"/>
                <a:ext cx="44006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=0.01×1=</m:t>
                      </m:r>
                      <m:r>
                        <a:rPr lang="en-AU" b="0" i="1" smtClean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AU" b="0" i="1" smtClean="0">
                          <a:solidFill>
                            <a:schemeClr val="tx1"/>
                          </a:solidFill>
                          <a:highlight>
                            <a:srgbClr val="FF00FF"/>
                          </a:highlight>
                          <a:latin typeface="Cambria Math" panose="02040503050406030204" pitchFamily="18" charset="0"/>
                        </a:rPr>
                        <m:t>01</m:t>
                      </m:r>
                    </m:oMath>
                  </m:oMathPara>
                </a14:m>
                <a:endParaRPr lang="en-US" dirty="0">
                  <a:highlight>
                    <a:srgbClr val="FF00FF"/>
                  </a:highlight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973229-FC8E-8E41-BEC4-C4C6E0C22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10" y="4267197"/>
                <a:ext cx="4400692" cy="276999"/>
              </a:xfrm>
              <a:prstGeom prst="rect">
                <a:avLst/>
              </a:prstGeom>
              <a:blipFill>
                <a:blip r:embed="rId3"/>
                <a:stretch>
                  <a:fillRect l="-865" r="-288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25FE3D-519D-F94B-A662-E180F61FF27A}"/>
                  </a:ext>
                </a:extLst>
              </p:cNvPr>
              <p:cNvSpPr txBox="1"/>
              <p:nvPr/>
            </p:nvSpPr>
            <p:spPr>
              <a:xfrm>
                <a:off x="1064722" y="5054247"/>
                <a:ext cx="4102085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正常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硬币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概率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0.124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0.124+0.01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=0.925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25FE3D-519D-F94B-A662-E180F61FF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22" y="5054247"/>
                <a:ext cx="4102085" cy="525016"/>
              </a:xfrm>
              <a:prstGeom prst="rect">
                <a:avLst/>
              </a:prstGeom>
              <a:blipFill>
                <a:blip r:embed="rId4"/>
                <a:stretch>
                  <a:fillRect l="-1858" t="-2381" r="-619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1C5B97-D8CA-6A44-8242-8ED492ADB1F9}"/>
                  </a:ext>
                </a:extLst>
              </p:cNvPr>
              <p:cNvSpPr txBox="1"/>
              <p:nvPr/>
            </p:nvSpPr>
            <p:spPr>
              <a:xfrm>
                <a:off x="1066810" y="5695161"/>
                <a:ext cx="4102085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作弊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硬币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概率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0.01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0.124+0.01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=0.075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1C5B97-D8CA-6A44-8242-8ED492ADB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10" y="5695161"/>
                <a:ext cx="4102085" cy="525016"/>
              </a:xfrm>
              <a:prstGeom prst="rect">
                <a:avLst/>
              </a:prstGeom>
              <a:blipFill>
                <a:blip r:embed="rId5"/>
                <a:stretch>
                  <a:fillRect l="-1858" t="-2326" r="-619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8063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2C5BB-CB57-8443-9207-7CB00DB20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神农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E59A1-838F-6E48-9E3E-0AE27531E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神农尝百草：是神话，也是人类与食物的共进化的寓言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83A18B-3167-BC46-8827-6DDD4CCE3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151" y="2235548"/>
            <a:ext cx="4972050" cy="233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3FA09E-24AC-8041-B6A5-234BA3590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223" y="2569674"/>
            <a:ext cx="4033380" cy="403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873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AB46C-A391-AC46-BD0B-E1B342BE6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本草纲目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36793-1019-9C40-A4A0-D00BBA38F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45334"/>
          </a:xfrm>
        </p:spPr>
        <p:txBody>
          <a:bodyPr/>
          <a:lstStyle/>
          <a:p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本草纲目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的分类系统（比林奈的分类系统早）：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16部的名称和顺序为：</a:t>
            </a:r>
            <a:b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 err="1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水部、火部、土部、金玉部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en-US" dirty="0" err="1">
                <a:latin typeface="Kaiti SC" panose="02010600040101010101" pitchFamily="2" charset="-122"/>
                <a:ea typeface="Kaiti SC" panose="02010600040101010101" pitchFamily="2" charset="-122"/>
              </a:rPr>
              <a:t>属于无机物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]、</a:t>
            </a:r>
            <a:b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 err="1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草部、谷部、菜部、果部、木部、服器部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en-US" dirty="0" err="1">
                <a:latin typeface="Kaiti SC" panose="02010600040101010101" pitchFamily="2" charset="-122"/>
                <a:ea typeface="Kaiti SC" panose="02010600040101010101" pitchFamily="2" charset="-122"/>
              </a:rPr>
              <a:t>植物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]、</a:t>
            </a:r>
            <a:b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 err="1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虫部、鳞部、介部、禽部、兽部和人部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en-US" dirty="0" err="1">
                <a:latin typeface="Kaiti SC" panose="02010600040101010101" pitchFamily="2" charset="-122"/>
                <a:ea typeface="Kaiti SC" panose="02010600040101010101" pitchFamily="2" charset="-122"/>
              </a:rPr>
              <a:t>动物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]。</a:t>
            </a:r>
            <a:r>
              <a:rPr lang="en-US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584D4-2AA7-9D40-951E-153986F85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230" y="3898988"/>
            <a:ext cx="2277601" cy="26583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A1F3A3-620E-9D46-84C3-3208BAFA6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920" y="3933173"/>
            <a:ext cx="2202493" cy="26583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243420-3990-6B4C-A798-D30D8D0A2C47}"/>
              </a:ext>
            </a:extLst>
          </p:cNvPr>
          <p:cNvSpPr txBox="1"/>
          <p:nvPr/>
        </p:nvSpPr>
        <p:spPr>
          <a:xfrm>
            <a:off x="9068844" y="5899758"/>
            <a:ext cx="1653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李时珍</a:t>
            </a:r>
            <a:endParaRPr lang="en-US" altLang="zh-CN" dirty="0"/>
          </a:p>
          <a:p>
            <a:r>
              <a:rPr lang="en-US" altLang="zh-CN" dirty="0"/>
              <a:t>1518-1593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91369E-44A1-9C4E-9A90-F35F8810576D}"/>
              </a:ext>
            </a:extLst>
          </p:cNvPr>
          <p:cNvSpPr txBox="1"/>
          <p:nvPr/>
        </p:nvSpPr>
        <p:spPr>
          <a:xfrm>
            <a:off x="3384128" y="5688904"/>
            <a:ext cx="1653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卡尔</a:t>
            </a:r>
            <a:r>
              <a:rPr lang="en-US" altLang="zh-CN" dirty="0"/>
              <a:t>·</a:t>
            </a:r>
            <a:r>
              <a:rPr lang="zh-CN" altLang="en-US" dirty="0"/>
              <a:t>冯</a:t>
            </a:r>
            <a:r>
              <a:rPr lang="en-US" altLang="zh-CN" dirty="0"/>
              <a:t>·</a:t>
            </a:r>
            <a:r>
              <a:rPr lang="zh-CN" altLang="en-US" dirty="0"/>
              <a:t>林奈</a:t>
            </a:r>
            <a:endParaRPr lang="en-US" altLang="zh-CN" dirty="0"/>
          </a:p>
          <a:p>
            <a:r>
              <a:rPr lang="zh-CN" altLang="en-US" dirty="0"/>
              <a:t>“双名法”</a:t>
            </a:r>
            <a:endParaRPr lang="en-US" altLang="zh-CN" dirty="0"/>
          </a:p>
          <a:p>
            <a:r>
              <a:rPr lang="en-US" altLang="zh-CN" dirty="0"/>
              <a:t>1707-1787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950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AFAEC-28BD-2F47-A5D8-CB80D1575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最早的药物试验巴比伦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44297-6D54-0F43-B867-B0DEC2511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巴比伦尼布甲尼撒二世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[Nebuchadnezzar II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605/604~562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BCE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]:</a:t>
            </a:r>
            <a:b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试验分两组：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一组</a:t>
            </a:r>
            <a:r>
              <a:rPr lang="zh-CN" altLang="en-US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吃素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，另一组吃宫廷“</a:t>
            </a:r>
            <a:r>
              <a:rPr lang="zh-CN" altLang="en-US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御膳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”。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10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天后，前者更好。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类似古代中国的焚香沐浴 “戒斋三天”。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D23ACA-E116-1147-8C1B-D19B31F97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630" y="2261122"/>
            <a:ext cx="2235200" cy="226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E167DA-8D97-4642-AC10-4EBFCA1AB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861" y="4560170"/>
            <a:ext cx="3024864" cy="19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88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443F2-B1CB-454D-B29B-7A1F00910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James Lind</a:t>
            </a:r>
            <a:r>
              <a:rPr lang="zh-CN" altLang="en-US" dirty="0"/>
              <a:t> </a:t>
            </a:r>
            <a:r>
              <a:rPr lang="en-AU" altLang="zh-CN" dirty="0"/>
              <a:t>(</a:t>
            </a:r>
            <a:r>
              <a:rPr lang="en-US" altLang="zh-CN" dirty="0"/>
              <a:t>1716-1794</a:t>
            </a:r>
            <a:r>
              <a:rPr lang="en-AU" altLang="zh-CN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5BB91-A946-C742-8A00-A8E174998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苏格兰医生，海军卫生专家，治疗坏血病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(scurvy)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专家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u="sng" dirty="0">
                <a:latin typeface="Kaiti SC" panose="02010600040101010101" pitchFamily="2" charset="-122"/>
                <a:ea typeface="Kaiti SC" panose="02010600040101010101" pitchFamily="2" charset="-122"/>
              </a:rPr>
              <a:t>HMS</a:t>
            </a:r>
            <a:r>
              <a:rPr lang="zh-CN" altLang="en-US" u="sng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u="sng" dirty="0">
                <a:latin typeface="Kaiti SC" panose="02010600040101010101" pitchFamily="2" charset="-122"/>
                <a:ea typeface="Kaiti SC" panose="02010600040101010101" pitchFamily="2" charset="-122"/>
              </a:rPr>
              <a:t>Salisbury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上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12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名坏血病船员的治疗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两两配对，分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6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对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苹果汁，海水，大蒜</a:t>
            </a:r>
            <a:r>
              <a:rPr lang="en-US" altLang="zh-CN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+</a:t>
            </a:r>
            <a:r>
              <a:rPr lang="zh-CN" altLang="en-US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芥末</a:t>
            </a:r>
            <a:r>
              <a:rPr lang="en-US" altLang="zh-CN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+</a:t>
            </a:r>
            <a:r>
              <a:rPr lang="zh-CN" altLang="en-US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辣根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醋，橘子</a:t>
            </a:r>
            <a:r>
              <a:rPr lang="en-US" altLang="zh-CN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+</a:t>
            </a:r>
            <a:r>
              <a:rPr lang="zh-CN" altLang="en-US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柠檬</a:t>
            </a:r>
            <a:br>
              <a:rPr lang="en-US" altLang="zh-CN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结论：柑橘类获胜！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柠檬类的作用之前已经知道；这个试验</a:t>
            </a: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40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年后海军军部才在战舰上配备柠檬汁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</a:p>
          <a:p>
            <a:pPr marL="0" indent="0">
              <a:buNone/>
            </a:pP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5.20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日，国际临床实验日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63BA78-E5A7-5145-89D6-F86B3CAEE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057" y="443706"/>
            <a:ext cx="8636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96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21DEE-57C6-D042-BA88-A05D168F2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统计方法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F4417-52D4-6040-B7E6-35341AA69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20世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纪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30年代，美国，Harry </a:t>
            </a:r>
            <a:r>
              <a:rPr lang="en-US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Gold和Walter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Modell，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建立现代临床药理学学科基础。</a:t>
            </a:r>
            <a:r>
              <a:rPr lang="zh-CN" altLang="en-US" sz="2000" u="sng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创立双盲设计法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b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1933 Evans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和</a:t>
            </a:r>
            <a:r>
              <a:rPr lang="en-US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Hoyles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第一次使用</a:t>
            </a:r>
            <a:r>
              <a:rPr lang="zh-CN" altLang="en-US" sz="2000" u="sng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安慰剂</a:t>
            </a:r>
            <a:r>
              <a:rPr lang="en-US" altLang="zh-CN" sz="2000" u="sng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[placebo]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进行药物临床试验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1948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年，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A Bradford Hill 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在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BMJ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上发表“链霉素治疗肺结核的随机对照试验”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[Streptomycin treatment of pulmonary tuberculosis, BMJ, 1948, 2:769]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。第一项随机对照试验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[RCT,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randomized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clinical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trail]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1962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， 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A Bradford Hill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发表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临床与预防医学统计方法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（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Statistical Methods in Clinical and Preventive Medicine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）。</a:t>
            </a: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1324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A15BF-25C7-7F42-B5E4-3574683EB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Kaiti SC" panose="02010600040101010101" pitchFamily="2" charset="-122"/>
                <a:ea typeface="Kaiti SC" panose="02010600040101010101" pitchFamily="2" charset="-122"/>
              </a:rPr>
              <a:t>知情同意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书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[consent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form]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6E861-4ACB-DA49-9635-203888480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1906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Upton Sinclair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丛林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报道了芝加哥肉类加工的恶劣环境。美国成立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FDA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b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1937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年，美国“磺胺醑剂”事件，导致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107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人死亡。没有药物动物试验。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20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世纪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60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年代，“反应停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[thalidomide]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事件”让世界震惊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,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导致全世界出现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8000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多个短肢畸形儿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海豹畸形婴儿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，药物对母体安全不一定对胎儿安全。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1962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年通过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食品药品法修正案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zh-CN" altLang="en-US" sz="2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不能随意在人身上随意进行药物试验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，临床试验必须通知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FDA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，必须征得受试者统一，医生和制药企业必须保留完整的药物临床试验记录。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7714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2655-E4E9-A94F-960A-B3EC2F331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立法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B7215-29CF-B94B-A149-B72D245CC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1948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纽伦堡法典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，二战产物。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1964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年，第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18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界世界医学大会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赫尔辛基宣言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：独立的伦理委员会，研究者对受试者医疗照顾和责任，书面而非口头知情同意书。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1977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年，美国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FDA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联邦管理法典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》“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药物临床试验管理规范”（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Good Clinical Practice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GCP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 </a:t>
            </a:r>
            <a:b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1995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年，世界卫生组织发布了，“药物临床试验管理规范指南” （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WHO </a:t>
            </a:r>
            <a:r>
              <a:rPr lang="en-US" sz="2400" dirty="0" err="1">
                <a:latin typeface="Kaiti SC" panose="02010600040101010101" pitchFamily="2" charset="-122"/>
                <a:ea typeface="Kaiti SC" panose="02010600040101010101" pitchFamily="2" charset="-122"/>
              </a:rPr>
              <a:t>guildline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for good clinical practice for trails on pharmaceutical products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WHOGCP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）。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2684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634EA7C-C2BE-9E4C-AECD-213024DE6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495203"/>
              </p:ext>
            </p:extLst>
          </p:nvPr>
        </p:nvGraphicFramePr>
        <p:xfrm>
          <a:off x="1124462" y="2696754"/>
          <a:ext cx="661361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5105">
                  <a:extLst>
                    <a:ext uri="{9D8B030D-6E8A-4147-A177-3AD203B41FA5}">
                      <a16:colId xmlns:a16="http://schemas.microsoft.com/office/drawing/2014/main" val="1190246639"/>
                    </a:ext>
                  </a:extLst>
                </a:gridCol>
                <a:gridCol w="5328507">
                  <a:extLst>
                    <a:ext uri="{9D8B030D-6E8A-4147-A177-3AD203B41FA5}">
                      <a16:colId xmlns:a16="http://schemas.microsoft.com/office/drawing/2014/main" val="2452212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33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事件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的发生概率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772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事件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的发生概率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01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事件</a:t>
                      </a:r>
                      <a:r>
                        <a:rPr lang="en-US" altLang="zh-CN" dirty="0"/>
                        <a:t>B</a:t>
                      </a:r>
                      <a:r>
                        <a:rPr lang="zh-CN" altLang="en-US" dirty="0"/>
                        <a:t>给定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的发生概率 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条件概率</a:t>
                      </a:r>
                      <a:r>
                        <a:rPr lang="en-US" altLang="zh-CN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746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事件</a:t>
                      </a:r>
                      <a:r>
                        <a:rPr lang="en-US" altLang="zh-CN" dirty="0"/>
                        <a:t>B</a:t>
                      </a:r>
                      <a:r>
                        <a:rPr lang="zh-CN" altLang="en-US" dirty="0"/>
                        <a:t>给定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的发生概率 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条件概率</a:t>
                      </a:r>
                      <a:r>
                        <a:rPr lang="en-US" altLang="zh-CN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7938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59CEDD4-5A1E-8B46-AD2F-A7B1F806A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贝叶斯统计方法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(Bayesian)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FACDA0-B6E2-0045-AE13-015929B4EB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51238" y="402196"/>
            <a:ext cx="1930400" cy="20701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444709-1E28-6640-99BD-2FAB78D81D2F}"/>
              </a:ext>
            </a:extLst>
          </p:cNvPr>
          <p:cNvSpPr txBox="1"/>
          <p:nvPr/>
        </p:nvSpPr>
        <p:spPr>
          <a:xfrm>
            <a:off x="8981162" y="2467628"/>
            <a:ext cx="1891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Thomas</a:t>
            </a:r>
            <a:r>
              <a:rPr lang="zh-CN" altLang="en-US" dirty="0"/>
              <a:t> </a:t>
            </a:r>
            <a:r>
              <a:rPr lang="en-US" altLang="zh-CN" dirty="0"/>
              <a:t>Bayes</a:t>
            </a:r>
          </a:p>
          <a:p>
            <a:pPr algn="ctr"/>
            <a:r>
              <a:rPr lang="en-US" altLang="zh-CN" dirty="0"/>
              <a:t>1701-</a:t>
            </a:r>
            <a:r>
              <a:rPr lang="en-US" altLang="zh-CN" dirty="0">
                <a:solidFill>
                  <a:srgbClr val="FF0000"/>
                </a:solidFill>
              </a:rPr>
              <a:t>1761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EE8D76-DBFB-BC44-A1AE-DE2A65EDC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625" y="4809457"/>
            <a:ext cx="2872266" cy="18412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127A27-22F4-5E45-B4D2-BFABECD47798}"/>
                  </a:ext>
                </a:extLst>
              </p:cNvPr>
              <p:cNvSpPr txBox="1"/>
              <p:nvPr/>
            </p:nvSpPr>
            <p:spPr>
              <a:xfrm>
                <a:off x="1374661" y="1870446"/>
                <a:ext cx="3317383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127A27-22F4-5E45-B4D2-BFABECD47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661" y="1870446"/>
                <a:ext cx="3317383" cy="586699"/>
              </a:xfrm>
              <a:prstGeom prst="rect">
                <a:avLst/>
              </a:prstGeom>
              <a:blipFill>
                <a:blip r:embed="rId4"/>
                <a:stretch>
                  <a:fillRect l="-1149" r="-1916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655973-B6E1-5744-8DD2-0E5F808FD1AA}"/>
                  </a:ext>
                </a:extLst>
              </p:cNvPr>
              <p:cNvSpPr txBox="1"/>
              <p:nvPr/>
            </p:nvSpPr>
            <p:spPr>
              <a:xfrm>
                <a:off x="1301017" y="3123212"/>
                <a:ext cx="5416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655973-B6E1-5744-8DD2-0E5F808FD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017" y="3123212"/>
                <a:ext cx="541687" cy="276999"/>
              </a:xfrm>
              <a:prstGeom prst="rect">
                <a:avLst/>
              </a:prstGeom>
              <a:blipFill>
                <a:blip r:embed="rId5"/>
                <a:stretch>
                  <a:fillRect l="-6818" r="-13636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2A5BAD-F792-6B4A-A45F-E7DDF613B525}"/>
                  </a:ext>
                </a:extLst>
              </p:cNvPr>
              <p:cNvSpPr txBox="1"/>
              <p:nvPr/>
            </p:nvSpPr>
            <p:spPr>
              <a:xfrm>
                <a:off x="1290755" y="3501080"/>
                <a:ext cx="5520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2A5BAD-F792-6B4A-A45F-E7DDF613B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755" y="3501080"/>
                <a:ext cx="552074" cy="276999"/>
              </a:xfrm>
              <a:prstGeom prst="rect">
                <a:avLst/>
              </a:prstGeom>
              <a:blipFill>
                <a:blip r:embed="rId6"/>
                <a:stretch>
                  <a:fillRect l="-9091" t="-4762" r="-13636" b="-38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FD3E4E-CED2-E742-92EE-27A1D281143E}"/>
                  </a:ext>
                </a:extLst>
              </p:cNvPr>
              <p:cNvSpPr txBox="1"/>
              <p:nvPr/>
            </p:nvSpPr>
            <p:spPr>
              <a:xfrm>
                <a:off x="1294870" y="3875907"/>
                <a:ext cx="7739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FD3E4E-CED2-E742-92EE-27A1D2811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870" y="3875907"/>
                <a:ext cx="773930" cy="276999"/>
              </a:xfrm>
              <a:prstGeom prst="rect">
                <a:avLst/>
              </a:prstGeom>
              <a:blipFill>
                <a:blip r:embed="rId7"/>
                <a:stretch>
                  <a:fillRect l="-6452" r="-967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0513F8-76E5-9648-853B-7B1AFCB22387}"/>
                  </a:ext>
                </a:extLst>
              </p:cNvPr>
              <p:cNvSpPr txBox="1"/>
              <p:nvPr/>
            </p:nvSpPr>
            <p:spPr>
              <a:xfrm>
                <a:off x="1274278" y="4238375"/>
                <a:ext cx="7739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0513F8-76E5-9648-853B-7B1AFCB22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278" y="4238375"/>
                <a:ext cx="773930" cy="276999"/>
              </a:xfrm>
              <a:prstGeom prst="rect">
                <a:avLst/>
              </a:prstGeom>
              <a:blipFill>
                <a:blip r:embed="rId8"/>
                <a:stretch>
                  <a:fillRect l="-4839" r="-9677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7102A531-C143-CF45-9F4D-8F5A158811EC}"/>
              </a:ext>
            </a:extLst>
          </p:cNvPr>
          <p:cNvSpPr/>
          <p:nvPr/>
        </p:nvSpPr>
        <p:spPr>
          <a:xfrm>
            <a:off x="5803561" y="4850199"/>
            <a:ext cx="62566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Bayes, Thomas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  <a:endParaRPr lang="en-US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sz="1400" b="1" u="sng" dirty="0">
                <a:solidFill>
                  <a:srgbClr val="663366"/>
                </a:solidFill>
                <a:latin typeface="Arial" panose="020B0604020202020204" pitchFamily="34" charset="0"/>
              </a:rPr>
              <a:t>An Essay towards solving a Problem in the Doctrine of Chance. </a:t>
            </a:r>
            <a:br>
              <a:rPr lang="en-US" sz="1400" dirty="0">
                <a:solidFill>
                  <a:srgbClr val="663366"/>
                </a:solidFill>
                <a:latin typeface="Arial" panose="020B0604020202020204" pitchFamily="34" charset="0"/>
              </a:rPr>
            </a:br>
            <a:r>
              <a:rPr lang="en-US" sz="1400" dirty="0">
                <a:solidFill>
                  <a:srgbClr val="663366"/>
                </a:solidFill>
                <a:latin typeface="Arial" panose="020B0604020202020204" pitchFamily="34" charset="0"/>
              </a:rPr>
              <a:t>By the late Rev. Mr. Bayes, communicated by Mr. Price, in a letter to John Canton, A. M. F. R. S.</a:t>
            </a:r>
            <a:endParaRPr lang="en-US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Philosophical Transactions of the Royal Society of London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. </a:t>
            </a:r>
            <a:r>
              <a:rPr lang="en-US" altLang="zh-CN" sz="1400" u="sng" dirty="0">
                <a:solidFill>
                  <a:srgbClr val="FF0000"/>
                </a:solidFill>
                <a:latin typeface="Arial" panose="020B0604020202020204" pitchFamily="34" charset="0"/>
              </a:rPr>
              <a:t>1763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  <a:r>
              <a:rPr lang="zh-CN" alt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1400" b="1" dirty="0">
                <a:solidFill>
                  <a:srgbClr val="222222"/>
                </a:solidFill>
                <a:latin typeface="Arial" panose="020B0604020202020204" pitchFamily="34" charset="0"/>
              </a:rPr>
              <a:t>53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 (0): 370–418.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54582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898</Words>
  <Application>Microsoft Macintosh PowerPoint</Application>
  <PresentationFormat>Widescreen</PresentationFormat>
  <Paragraphs>64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Kaiti SC</vt:lpstr>
      <vt:lpstr>Arial</vt:lpstr>
      <vt:lpstr>Calibri</vt:lpstr>
      <vt:lpstr>Calibri Light</vt:lpstr>
      <vt:lpstr>Cambria Math</vt:lpstr>
      <vt:lpstr>Office Theme</vt:lpstr>
      <vt:lpstr>生物统计基础</vt:lpstr>
      <vt:lpstr>神农</vt:lpstr>
      <vt:lpstr>本草纲目</vt:lpstr>
      <vt:lpstr>最早的药物试验巴比伦</vt:lpstr>
      <vt:lpstr>James Lind (1716-1794)</vt:lpstr>
      <vt:lpstr>统计方法</vt:lpstr>
      <vt:lpstr>知情同意书 [consent form]</vt:lpstr>
      <vt:lpstr>立法</vt:lpstr>
      <vt:lpstr>贝叶斯统计方法 (Bayesian)</vt:lpstr>
      <vt:lpstr>实例</vt:lpstr>
      <vt:lpstr>硬币实例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生物统计基础</dc:title>
  <dc:creator>Guobo Chen</dc:creator>
  <cp:lastModifiedBy>Guobo Chen</cp:lastModifiedBy>
  <cp:revision>34</cp:revision>
  <dcterms:created xsi:type="dcterms:W3CDTF">2019-10-22T10:15:58Z</dcterms:created>
  <dcterms:modified xsi:type="dcterms:W3CDTF">2019-10-23T10:19:25Z</dcterms:modified>
</cp:coreProperties>
</file>